
<file path=[Content_Types].xml><?xml version="1.0" encoding="utf-8"?>
<Types xmlns="http://schemas.openxmlformats.org/package/2006/content-types"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charts/chart1.xml" ContentType="application/vnd.openxmlformats-officedocument.drawingml.char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145" d="100"/>
          <a:sy n="145" d="100"/>
        </p:scale>
        <p:origin x="-6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titan\Produktbereiche\Pflanzenbau\&#214;lsaaten\Bericht\UFOP\Wochengrafik\2013%2048.xlsx" TargetMode="External"/><Relationship Id="rId2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DE"/>
  <c:style val="2"/>
  <c:chart>
    <c:title>
      <c:tx>
        <c:rich>
          <a:bodyPr/>
          <a:lstStyle/>
          <a:p>
            <a:pPr>
              <a:defRPr/>
            </a:pPr>
            <a:r>
              <a:rPr lang="de-DE" sz="1600" b="0"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Außenhandel</a:t>
            </a:r>
            <a:r>
              <a:rPr lang="de-DE" sz="1600" b="0" baseline="0"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 Biodiesel</a:t>
            </a:r>
          </a:p>
          <a:p>
            <a:pPr>
              <a:defRPr/>
            </a:pPr>
            <a:r>
              <a:rPr lang="de-DE" sz="1200" b="0" baseline="0"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Januar bis September</a:t>
            </a:r>
            <a:endParaRPr lang="de-DE" sz="1200" b="0">
              <a:latin typeface="Open Sans Light" pitchFamily="34" charset="0"/>
              <a:ea typeface="Open Sans Light" pitchFamily="34" charset="0"/>
              <a:cs typeface="Open Sans Light" pitchFamily="34" charset="0"/>
            </a:endParaRPr>
          </a:p>
        </c:rich>
      </c:tx>
      <c:layout>
        <c:manualLayout>
          <c:xMode val="edge"/>
          <c:yMode val="edge"/>
          <c:x val="0.350709941520468"/>
          <c:y val="0.0108547008547009"/>
        </c:manualLayout>
      </c:layout>
    </c:title>
    <c:plotArea>
      <c:layout>
        <c:manualLayout>
          <c:layoutTarget val="inner"/>
          <c:xMode val="edge"/>
          <c:yMode val="edge"/>
          <c:x val="0.0854684210526316"/>
          <c:y val="0.143988675213675"/>
          <c:w val="0.833221784776903"/>
          <c:h val="0.689269444444445"/>
        </c:manualLayout>
      </c:layout>
      <c:barChart>
        <c:barDir val="bar"/>
        <c:grouping val="clustered"/>
        <c:ser>
          <c:idx val="0"/>
          <c:order val="0"/>
          <c:tx>
            <c:strRef>
              <c:f>Tabelle1!$A$5</c:f>
              <c:strCache>
                <c:ptCount val="1"/>
                <c:pt idx="0">
                  <c:v>Ausfuhr</c:v>
                </c:pt>
              </c:strCache>
            </c:strRef>
          </c:tx>
          <c:dLbls>
            <c:numFmt formatCode="#,##0" sourceLinked="0"/>
            <c:txPr>
              <a:bodyPr/>
              <a:lstStyle/>
              <a:p>
                <a:pPr>
                  <a:defRPr>
                    <a:latin typeface="Open Sans" pitchFamily="34" charset="0"/>
                    <a:ea typeface="Open Sans" pitchFamily="34" charset="0"/>
                    <a:cs typeface="Open Sans" pitchFamily="34" charset="0"/>
                  </a:defRPr>
                </a:pPr>
                <a:endParaRPr lang="de-DE"/>
              </a:p>
            </c:txPr>
            <c:showVal val="1"/>
          </c:dLbls>
          <c:cat>
            <c:numRef>
              <c:f>Tabelle1!$B$4:$G$4</c:f>
              <c:numCache>
                <c:formatCode>General</c:formatCode>
                <c:ptCount val="6"/>
                <c:pt idx="0">
                  <c:v>2008.0</c:v>
                </c:pt>
                <c:pt idx="1">
                  <c:v>2009.0</c:v>
                </c:pt>
                <c:pt idx="2">
                  <c:v>2010.0</c:v>
                </c:pt>
                <c:pt idx="3">
                  <c:v>2011.0</c:v>
                </c:pt>
                <c:pt idx="4">
                  <c:v>2012.0</c:v>
                </c:pt>
                <c:pt idx="5">
                  <c:v>2013.0</c:v>
                </c:pt>
              </c:numCache>
            </c:numRef>
          </c:cat>
          <c:val>
            <c:numRef>
              <c:f>Tabelle1!$B$5:$G$5</c:f>
              <c:numCache>
                <c:formatCode>General</c:formatCode>
                <c:ptCount val="6"/>
                <c:pt idx="0">
                  <c:v>613.259</c:v>
                </c:pt>
                <c:pt idx="1">
                  <c:v>513.3019999999999</c:v>
                </c:pt>
                <c:pt idx="2">
                  <c:v>899.692</c:v>
                </c:pt>
                <c:pt idx="3">
                  <c:v>1077.526</c:v>
                </c:pt>
                <c:pt idx="4">
                  <c:v>868.4399999999999</c:v>
                </c:pt>
                <c:pt idx="5">
                  <c:v>1119.16</c:v>
                </c:pt>
              </c:numCache>
            </c:numRef>
          </c:val>
        </c:ser>
        <c:ser>
          <c:idx val="1"/>
          <c:order val="1"/>
          <c:tx>
            <c:strRef>
              <c:f>Tabelle1!$A$6</c:f>
              <c:strCache>
                <c:ptCount val="1"/>
                <c:pt idx="0">
                  <c:v>Einfuhr</c:v>
                </c:pt>
              </c:strCache>
            </c:strRef>
          </c:tx>
          <c:dLbls>
            <c:dLbl>
              <c:idx val="3"/>
              <c:layout>
                <c:manualLayout>
                  <c:x val="-6.80791355713071E-17"/>
                  <c:y val="-0.00814102564102564"/>
                </c:manualLayout>
              </c:layout>
              <c:showVal val="1"/>
            </c:dLbl>
            <c:dLbl>
              <c:idx val="4"/>
              <c:layout>
                <c:manualLayout>
                  <c:x val="0.00185672514619883"/>
                  <c:y val="-0.0108547008547009"/>
                </c:manualLayout>
              </c:layout>
              <c:showVal val="1"/>
            </c:dLbl>
            <c:dLbl>
              <c:idx val="5"/>
              <c:layout>
                <c:manualLayout>
                  <c:x val="0.0"/>
                  <c:y val="-0.00542735042735043"/>
                </c:manualLayout>
              </c:layout>
              <c:showVal val="1"/>
            </c:dLbl>
            <c:numFmt formatCode="#,##0" sourceLinked="0"/>
            <c:spPr>
              <a:solidFill>
                <a:sysClr val="window" lastClr="FFFFFF"/>
              </a:solidFill>
            </c:spPr>
            <c:txPr>
              <a:bodyPr/>
              <a:lstStyle/>
              <a:p>
                <a:pPr>
                  <a:defRPr>
                    <a:latin typeface="Open Sans" pitchFamily="34" charset="0"/>
                    <a:ea typeface="Open Sans" pitchFamily="34" charset="0"/>
                    <a:cs typeface="Open Sans" pitchFamily="34" charset="0"/>
                  </a:defRPr>
                </a:pPr>
                <a:endParaRPr lang="de-DE"/>
              </a:p>
            </c:txPr>
            <c:showVal val="1"/>
          </c:dLbls>
          <c:cat>
            <c:numRef>
              <c:f>Tabelle1!$B$4:$G$4</c:f>
              <c:numCache>
                <c:formatCode>General</c:formatCode>
                <c:ptCount val="6"/>
                <c:pt idx="0">
                  <c:v>2008.0</c:v>
                </c:pt>
                <c:pt idx="1">
                  <c:v>2009.0</c:v>
                </c:pt>
                <c:pt idx="2">
                  <c:v>2010.0</c:v>
                </c:pt>
                <c:pt idx="3">
                  <c:v>2011.0</c:v>
                </c:pt>
                <c:pt idx="4">
                  <c:v>2012.0</c:v>
                </c:pt>
                <c:pt idx="5">
                  <c:v>2013.0</c:v>
                </c:pt>
              </c:numCache>
            </c:numRef>
          </c:cat>
          <c:val>
            <c:numRef>
              <c:f>Tabelle1!$B$6:$G$6</c:f>
              <c:numCache>
                <c:formatCode>General</c:formatCode>
                <c:ptCount val="6"/>
                <c:pt idx="0">
                  <c:v>623.099</c:v>
                </c:pt>
                <c:pt idx="1">
                  <c:v>751.006</c:v>
                </c:pt>
                <c:pt idx="2">
                  <c:v>995.2329999999998</c:v>
                </c:pt>
                <c:pt idx="3">
                  <c:v>703.0579999999999</c:v>
                </c:pt>
                <c:pt idx="4">
                  <c:v>604.792</c:v>
                </c:pt>
                <c:pt idx="5">
                  <c:v>446.833</c:v>
                </c:pt>
              </c:numCache>
            </c:numRef>
          </c:val>
        </c:ser>
        <c:gapWidth val="86"/>
        <c:axId val="570083368"/>
        <c:axId val="570087048"/>
      </c:barChart>
      <c:catAx>
        <c:axId val="570083368"/>
        <c:scaling>
          <c:orientation val="minMax"/>
        </c:scaling>
        <c:axPos val="l"/>
        <c:numFmt formatCode="General" sourceLinked="1"/>
        <c:tickLblPos val="nextTo"/>
        <c:spPr>
          <a:ln>
            <a:noFill/>
          </a:ln>
        </c:spPr>
        <c:txPr>
          <a:bodyPr/>
          <a:lstStyle/>
          <a:p>
            <a:pPr>
              <a:defRPr>
                <a:latin typeface="Open Sans" pitchFamily="34" charset="0"/>
                <a:ea typeface="Open Sans" pitchFamily="34" charset="0"/>
                <a:cs typeface="Open Sans" pitchFamily="34" charset="0"/>
              </a:defRPr>
            </a:pPr>
            <a:endParaRPr lang="de-DE"/>
          </a:p>
        </c:txPr>
        <c:crossAx val="570087048"/>
        <c:crosses val="autoZero"/>
        <c:auto val="1"/>
        <c:lblAlgn val="ctr"/>
        <c:lblOffset val="100"/>
      </c:catAx>
      <c:valAx>
        <c:axId val="570087048"/>
        <c:scaling>
          <c:orientation val="minMax"/>
          <c:max val="1200.0"/>
          <c:min val="0.0"/>
        </c:scaling>
        <c:axPos val="b"/>
        <c:majorGridlines/>
        <c:title>
          <c:tx>
            <c:rich>
              <a:bodyPr/>
              <a:lstStyle/>
              <a:p>
                <a:pPr>
                  <a:defRPr b="0" i="0">
                    <a:latin typeface="Open Sans" pitchFamily="34" charset="0"/>
                    <a:ea typeface="Open Sans" pitchFamily="34" charset="0"/>
                    <a:cs typeface="Open Sans" pitchFamily="34" charset="0"/>
                  </a:defRPr>
                </a:pPr>
                <a:r>
                  <a:rPr lang="de-DE" b="0" i="0">
                    <a:latin typeface="Open Sans" pitchFamily="34" charset="0"/>
                    <a:ea typeface="Open Sans" pitchFamily="34" charset="0"/>
                    <a:cs typeface="Open Sans" pitchFamily="34" charset="0"/>
                  </a:rPr>
                  <a:t>in 1.000 t</a:t>
                </a:r>
              </a:p>
            </c:rich>
          </c:tx>
          <c:layout>
            <c:manualLayout>
              <c:xMode val="edge"/>
              <c:yMode val="edge"/>
              <c:x val="0.843015789473685"/>
              <c:y val="0.847495726495727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>
                <a:latin typeface="Open Sans" pitchFamily="34" charset="0"/>
                <a:ea typeface="Open Sans" pitchFamily="34" charset="0"/>
                <a:cs typeface="Open Sans" pitchFamily="34" charset="0"/>
              </a:defRPr>
            </a:pPr>
            <a:endParaRPr lang="de-DE"/>
          </a:p>
        </c:txPr>
        <c:crossAx val="570083368"/>
        <c:crosses val="autoZero"/>
        <c:crossBetween val="between"/>
        <c:majorUnit val="250.0"/>
      </c:valAx>
    </c:plotArea>
    <c:legend>
      <c:legendPos val="r"/>
      <c:layout>
        <c:manualLayout>
          <c:xMode val="edge"/>
          <c:yMode val="edge"/>
          <c:x val="0.77879956140351"/>
          <c:y val="0.654423931623932"/>
          <c:w val="0.136054243219598"/>
          <c:h val="0.14394358914091"/>
        </c:manualLayout>
      </c:layout>
      <c:spPr>
        <a:solidFill>
          <a:schemeClr val="bg1"/>
        </a:solidFill>
      </c:spPr>
      <c:txPr>
        <a:bodyPr/>
        <a:lstStyle/>
        <a:p>
          <a:pPr>
            <a:defRPr b="0">
              <a:latin typeface="Open Sans Light" pitchFamily="34" charset="0"/>
              <a:ea typeface="Open Sans Light" pitchFamily="34" charset="0"/>
              <a:cs typeface="Open Sans Light" pitchFamily="34" charset="0"/>
            </a:defRPr>
          </a:pPr>
          <a:endParaRPr lang="de-DE"/>
        </a:p>
      </c:txPr>
    </c:legend>
    <c:plotVisOnly val="1"/>
  </c:chart>
  <c:spPr>
    <a:ln>
      <a:noFill/>
    </a:ln>
  </c:sp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0.00015</cdr:x>
      <cdr:y>0.13229</cdr:y>
    </cdr:from>
    <cdr:to>
      <cdr:x>1</cdr:x>
      <cdr:y>0.13229</cdr:y>
    </cdr:to>
    <cdr:sp macro="" textlink="">
      <cdr:nvSpPr>
        <cdr:cNvPr id="2" name="Gerade Verbindung 1"/>
        <cdr:cNvSpPr/>
      </cdr:nvSpPr>
      <cdr:spPr>
        <a:xfrm xmlns:a="http://schemas.openxmlformats.org/drawingml/2006/main">
          <a:off x="1026" y="619124"/>
          <a:ext cx="6838974" cy="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 cap="flat" cmpd="sng" algn="ctr">
          <a:solidFill>
            <a:sysClr val="windowText" lastClr="00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de-DE"/>
        </a:p>
      </cdr:txBody>
    </cdr:sp>
  </cdr:relSizeAnchor>
  <cdr:relSizeAnchor xmlns:cdr="http://schemas.openxmlformats.org/drawingml/2006/chartDrawing">
    <cdr:from>
      <cdr:x>0.00015</cdr:x>
      <cdr:y>0.90365</cdr:y>
    </cdr:from>
    <cdr:to>
      <cdr:x>1</cdr:x>
      <cdr:y>0.90365</cdr:y>
    </cdr:to>
    <cdr:sp macro="" textlink="">
      <cdr:nvSpPr>
        <cdr:cNvPr id="3" name="Gerade Verbindung 2"/>
        <cdr:cNvSpPr/>
      </cdr:nvSpPr>
      <cdr:spPr>
        <a:xfrm xmlns:a="http://schemas.openxmlformats.org/drawingml/2006/main">
          <a:off x="1026" y="4229082"/>
          <a:ext cx="6838974" cy="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 cap="flat" cmpd="sng" algn="ctr">
          <a:solidFill>
            <a:sysClr val="windowText" lastClr="00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de-DE"/>
        </a:p>
      </cdr:txBody>
    </cdr:sp>
  </cdr:relSizeAnchor>
  <cdr:relSizeAnchor xmlns:cdr="http://schemas.openxmlformats.org/drawingml/2006/chartDrawing">
    <cdr:from>
      <cdr:x>0.06406</cdr:x>
      <cdr:y>0.92604</cdr:y>
    </cdr:from>
    <cdr:to>
      <cdr:x>0.5417</cdr:x>
      <cdr:y>0.98099</cdr:y>
    </cdr:to>
    <cdr:sp macro="" textlink="">
      <cdr:nvSpPr>
        <cdr:cNvPr id="4" name="Textfeld 3"/>
        <cdr:cNvSpPr txBox="1"/>
      </cdr:nvSpPr>
      <cdr:spPr>
        <a:xfrm xmlns:a="http://schemas.openxmlformats.org/drawingml/2006/main">
          <a:off x="438158" y="4333865"/>
          <a:ext cx="3267057" cy="2571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DE" sz="900">
              <a:latin typeface="Open Sans" pitchFamily="34" charset="0"/>
              <a:ea typeface="Open Sans" pitchFamily="34" charset="0"/>
              <a:cs typeface="Open Sans" pitchFamily="34" charset="0"/>
            </a:rPr>
            <a:t>Quelle: Statistisches</a:t>
          </a:r>
          <a:r>
            <a:rPr lang="de-DE" sz="900" baseline="0">
              <a:latin typeface="Open Sans" pitchFamily="34" charset="0"/>
              <a:ea typeface="Open Sans" pitchFamily="34" charset="0"/>
              <a:cs typeface="Open Sans" pitchFamily="34" charset="0"/>
            </a:rPr>
            <a:t> Bundesamt</a:t>
          </a:r>
          <a:endParaRPr lang="de-DE" sz="900">
            <a:latin typeface="Open Sans" pitchFamily="34" charset="0"/>
            <a:ea typeface="Open Sans" pitchFamily="34" charset="0"/>
            <a:cs typeface="Open Sans" pitchFamily="34" charset="0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05D5D-C111-48FE-91C9-35B31A1B8536}" type="datetimeFigureOut">
              <a:rPr lang="de-DE" smtClean="0"/>
              <a:pPr/>
              <a:t>29.11.2013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FFA2C-B9F5-420C-B623-E629A192093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05D5D-C111-48FE-91C9-35B31A1B8536}" type="datetimeFigureOut">
              <a:rPr lang="de-DE" smtClean="0"/>
              <a:pPr/>
              <a:t>29.11.2013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FFA2C-B9F5-420C-B623-E629A192093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05D5D-C111-48FE-91C9-35B31A1B8536}" type="datetimeFigureOut">
              <a:rPr lang="de-DE" smtClean="0"/>
              <a:pPr/>
              <a:t>29.11.2013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FFA2C-B9F5-420C-B623-E629A192093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05D5D-C111-48FE-91C9-35B31A1B8536}" type="datetimeFigureOut">
              <a:rPr lang="de-DE" smtClean="0"/>
              <a:pPr/>
              <a:t>29.11.2013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FFA2C-B9F5-420C-B623-E629A192093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05D5D-C111-48FE-91C9-35B31A1B8536}" type="datetimeFigureOut">
              <a:rPr lang="de-DE" smtClean="0"/>
              <a:pPr/>
              <a:t>29.11.2013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FFA2C-B9F5-420C-B623-E629A192093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05D5D-C111-48FE-91C9-35B31A1B8536}" type="datetimeFigureOut">
              <a:rPr lang="de-DE" smtClean="0"/>
              <a:pPr/>
              <a:t>29.11.2013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FFA2C-B9F5-420C-B623-E629A192093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05D5D-C111-48FE-91C9-35B31A1B8536}" type="datetimeFigureOut">
              <a:rPr lang="de-DE" smtClean="0"/>
              <a:pPr/>
              <a:t>29.11.2013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FFA2C-B9F5-420C-B623-E629A192093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05D5D-C111-48FE-91C9-35B31A1B8536}" type="datetimeFigureOut">
              <a:rPr lang="de-DE" smtClean="0"/>
              <a:pPr/>
              <a:t>29.11.2013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FFA2C-B9F5-420C-B623-E629A192093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05D5D-C111-48FE-91C9-35B31A1B8536}" type="datetimeFigureOut">
              <a:rPr lang="de-DE" smtClean="0"/>
              <a:pPr/>
              <a:t>29.11.2013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FFA2C-B9F5-420C-B623-E629A192093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05D5D-C111-48FE-91C9-35B31A1B8536}" type="datetimeFigureOut">
              <a:rPr lang="de-DE" smtClean="0"/>
              <a:pPr/>
              <a:t>29.11.2013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FFA2C-B9F5-420C-B623-E629A192093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05D5D-C111-48FE-91C9-35B31A1B8536}" type="datetimeFigureOut">
              <a:rPr lang="de-DE" smtClean="0"/>
              <a:pPr/>
              <a:t>29.11.2013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FFA2C-B9F5-420C-B623-E629A192093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05D5D-C111-48FE-91C9-35B31A1B8536}" type="datetimeFigureOut">
              <a:rPr lang="de-DE" smtClean="0"/>
              <a:pPr/>
              <a:t>29.11.2013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FFFA2C-B9F5-420C-B623-E629A192093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 4"/>
          <p:cNvGraphicFramePr/>
          <p:nvPr/>
        </p:nvGraphicFramePr>
        <p:xfrm>
          <a:off x="1152000" y="1089000"/>
          <a:ext cx="6840000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</Words>
  <Application>Microsoft Macintosh PowerPoint</Application>
  <PresentationFormat>Bildschirmpräsentation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Entwurfsvorlage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Folie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AScholl</dc:creator>
  <cp:lastModifiedBy>Christina Niesner</cp:lastModifiedBy>
  <cp:revision>4</cp:revision>
  <dcterms:created xsi:type="dcterms:W3CDTF">2013-11-29T12:29:28Z</dcterms:created>
  <dcterms:modified xsi:type="dcterms:W3CDTF">2013-11-29T12:30:03Z</dcterms:modified>
</cp:coreProperties>
</file>