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Produktbereiche\Pflanzenbau\&#214;lsaaten\Bericht\UFOP\Wochengrafik\2013%2048_EN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title>
      <c:tx>
        <c:rich>
          <a:bodyPr/>
          <a:lstStyle/>
          <a:p>
            <a:pPr>
              <a:defRPr/>
            </a:pPr>
            <a:r>
              <a:rPr lang="de-DE" sz="1600" b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Foreign trade in biodiesel</a:t>
            </a:r>
            <a:endParaRPr lang="de-DE" sz="1600" b="0" baseline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  <a:p>
            <a:pPr>
              <a:defRPr/>
            </a:pPr>
            <a:r>
              <a:rPr lang="de-DE" sz="12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January to September</a:t>
            </a:r>
            <a:endParaRPr lang="de-DE" sz="12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350709941520468"/>
          <c:y val="0.0108547008547009"/>
        </c:manualLayout>
      </c:layout>
    </c:title>
    <c:plotArea>
      <c:layout>
        <c:manualLayout>
          <c:layoutTarget val="inner"/>
          <c:xMode val="edge"/>
          <c:yMode val="edge"/>
          <c:x val="0.115176023391813"/>
          <c:y val="0.146702350427351"/>
          <c:w val="0.833221784776903"/>
          <c:h val="0.689269444444445"/>
        </c:manualLayout>
      </c:layout>
      <c:barChart>
        <c:barDir val="bar"/>
        <c:grouping val="clustered"/>
        <c:ser>
          <c:idx val="0"/>
          <c:order val="0"/>
          <c:tx>
            <c:strRef>
              <c:f>Tabelle1!$A$5</c:f>
              <c:strCache>
                <c:ptCount val="1"/>
                <c:pt idx="0">
                  <c:v>Exports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endParaRPr lang="de-DE"/>
              </a:p>
            </c:txPr>
            <c:showVal val="1"/>
          </c:dLbls>
          <c:cat>
            <c:numRef>
              <c:f>Tabelle1!$B$4:$G$4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Tabelle1!$B$5:$G$5</c:f>
              <c:numCache>
                <c:formatCode>General</c:formatCode>
                <c:ptCount val="6"/>
                <c:pt idx="0">
                  <c:v>613.259</c:v>
                </c:pt>
                <c:pt idx="1">
                  <c:v>513.3019999999999</c:v>
                </c:pt>
                <c:pt idx="2">
                  <c:v>899.692</c:v>
                </c:pt>
                <c:pt idx="3">
                  <c:v>1077.526</c:v>
                </c:pt>
                <c:pt idx="4">
                  <c:v>868.4399999999999</c:v>
                </c:pt>
                <c:pt idx="5">
                  <c:v>1119.16</c:v>
                </c:pt>
              </c:numCache>
            </c:numRef>
          </c:val>
        </c:ser>
        <c:ser>
          <c:idx val="1"/>
          <c:order val="1"/>
          <c:tx>
            <c:strRef>
              <c:f>Tabelle1!$A$6</c:f>
              <c:strCache>
                <c:ptCount val="1"/>
                <c:pt idx="0">
                  <c:v>Imports</c:v>
                </c:pt>
              </c:strCache>
            </c:strRef>
          </c:tx>
          <c:dLbls>
            <c:dLbl>
              <c:idx val="3"/>
              <c:layout>
                <c:manualLayout>
                  <c:x val="-6.80791355713072E-17"/>
                  <c:y val="-0.00814102564102564"/>
                </c:manualLayout>
              </c:layout>
              <c:showVal val="1"/>
            </c:dLbl>
            <c:dLbl>
              <c:idx val="4"/>
              <c:layout>
                <c:manualLayout>
                  <c:x val="0.00185672514619883"/>
                  <c:y val="-0.0108547008547009"/>
                </c:manualLayout>
              </c:layout>
              <c:showVal val="1"/>
            </c:dLbl>
            <c:dLbl>
              <c:idx val="5"/>
              <c:layout>
                <c:manualLayout>
                  <c:x val="0.0"/>
                  <c:y val="-0.00542735042735043"/>
                </c:manualLayout>
              </c:layout>
              <c:showVal val="1"/>
            </c:dLbl>
            <c:numFmt formatCode="#,##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endParaRPr lang="de-DE"/>
              </a:p>
            </c:txPr>
            <c:showVal val="1"/>
          </c:dLbls>
          <c:cat>
            <c:numRef>
              <c:f>Tabelle1!$B$4:$G$4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Tabelle1!$B$6:$G$6</c:f>
              <c:numCache>
                <c:formatCode>General</c:formatCode>
                <c:ptCount val="6"/>
                <c:pt idx="0">
                  <c:v>623.099</c:v>
                </c:pt>
                <c:pt idx="1">
                  <c:v>751.006</c:v>
                </c:pt>
                <c:pt idx="2">
                  <c:v>995.2329999999998</c:v>
                </c:pt>
                <c:pt idx="3">
                  <c:v>703.0579999999999</c:v>
                </c:pt>
                <c:pt idx="4">
                  <c:v>604.792</c:v>
                </c:pt>
                <c:pt idx="5">
                  <c:v>446.833</c:v>
                </c:pt>
              </c:numCache>
            </c:numRef>
          </c:val>
        </c:ser>
        <c:gapWidth val="86"/>
        <c:axId val="545443768"/>
        <c:axId val="545536712"/>
      </c:barChart>
      <c:catAx>
        <c:axId val="545443768"/>
        <c:scaling>
          <c:orientation val="minMax"/>
        </c:scaling>
        <c:axPos val="l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pPr>
            <a:endParaRPr lang="de-DE"/>
          </a:p>
        </c:txPr>
        <c:crossAx val="545536712"/>
        <c:crosses val="autoZero"/>
        <c:auto val="1"/>
        <c:lblAlgn val="ctr"/>
        <c:lblOffset val="100"/>
      </c:catAx>
      <c:valAx>
        <c:axId val="545536712"/>
        <c:scaling>
          <c:orientation val="minMax"/>
          <c:max val="1200.0"/>
          <c:min val="0.0"/>
        </c:scaling>
        <c:axPos val="b"/>
        <c:majorGridlines/>
        <c:title>
          <c:tx>
            <c:rich>
              <a:bodyPr/>
              <a:lstStyle/>
              <a:p>
                <a:pPr>
                  <a:defRPr b="0" i="0"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r>
                  <a:rPr lang="de-DE" b="0" i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in 1,000 t</a:t>
                </a:r>
              </a:p>
            </c:rich>
          </c:tx>
          <c:layout>
            <c:manualLayout>
              <c:xMode val="edge"/>
              <c:yMode val="edge"/>
              <c:x val="0.843015789473685"/>
              <c:y val="0.84749572649572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pPr>
            <a:endParaRPr lang="de-DE"/>
          </a:p>
        </c:txPr>
        <c:crossAx val="545443768"/>
        <c:crosses val="autoZero"/>
        <c:crossBetween val="between"/>
        <c:majorUnit val="250.0"/>
      </c:valAx>
    </c:plotArea>
    <c:legend>
      <c:legendPos val="r"/>
      <c:layout>
        <c:manualLayout>
          <c:xMode val="edge"/>
          <c:yMode val="edge"/>
          <c:x val="0.778799561403511"/>
          <c:y val="0.654423931623932"/>
          <c:w val="0.136054243219598"/>
          <c:h val="0.14394358914091"/>
        </c:manualLayout>
      </c:layout>
      <c:spPr>
        <a:solidFill>
          <a:schemeClr val="bg1"/>
        </a:solidFill>
      </c:spPr>
      <c:txPr>
        <a:bodyPr/>
        <a:lstStyle/>
        <a:p>
          <a:pPr>
            <a:defRPr b="0"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0.00015</cdr:x>
      <cdr:y>0.13229</cdr:y>
    </cdr:from>
    <cdr:to>
      <cdr:x>1</cdr:x>
      <cdr:y>0.13229</cdr:y>
    </cdr:to>
    <cdr:sp macro="" textlink="">
      <cdr:nvSpPr>
        <cdr:cNvPr id="2" name="Gerade Verbindung 1"/>
        <cdr:cNvSpPr/>
      </cdr:nvSpPr>
      <cdr:spPr>
        <a:xfrm xmlns:a="http://schemas.openxmlformats.org/drawingml/2006/main">
          <a:off x="1026" y="619124"/>
          <a:ext cx="683897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0.00015</cdr:x>
      <cdr:y>0.90365</cdr:y>
    </cdr:from>
    <cdr:to>
      <cdr:x>1</cdr:x>
      <cdr:y>0.90365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1026" y="4229082"/>
          <a:ext cx="683897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0.0947</cdr:x>
      <cdr:y>0.92604</cdr:y>
    </cdr:from>
    <cdr:to>
      <cdr:x>0.57234</cdr:x>
      <cdr:y>0.98099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647720" y="4333867"/>
          <a:ext cx="3267058" cy="25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Source: Federal</a:t>
          </a:r>
          <a:r>
            <a:rPr lang="de-DE" sz="900" baseline="0">
              <a:latin typeface="Open Sans" pitchFamily="34" charset="0"/>
              <a:ea typeface="Open Sans" pitchFamily="34" charset="0"/>
              <a:cs typeface="Open Sans" pitchFamily="34" charset="0"/>
            </a:rPr>
            <a:t> Statistical Office</a:t>
          </a:r>
          <a:endParaRPr lang="de-DE" sz="900">
            <a:latin typeface="Open Sans" pitchFamily="34" charset="0"/>
            <a:ea typeface="Open Sans" pitchFamily="34" charset="0"/>
            <a:cs typeface="Open Sans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Macintosh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AScholl</dc:creator>
  <cp:lastModifiedBy>Christina Niesner</cp:lastModifiedBy>
  <cp:revision>4</cp:revision>
  <dcterms:created xsi:type="dcterms:W3CDTF">2013-11-29T12:35:35Z</dcterms:created>
  <dcterms:modified xsi:type="dcterms:W3CDTF">2013-11-29T12:35:57Z</dcterms:modified>
</cp:coreProperties>
</file>